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610600" cy="380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Nuclear Energy In India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33400"/>
            <a:ext cx="8915400" cy="59436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solidFill>
                  <a:srgbClr val="C00000"/>
                </a:solidFill>
              </a:rPr>
              <a:t>What is Nuclear Energy?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Nuclear energy is energy in the nucleus (core) of an atom.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Atoms </a:t>
            </a:r>
            <a:r>
              <a:rPr lang="en-US" sz="2000" dirty="0" smtClean="0">
                <a:solidFill>
                  <a:schemeClr val="tx1"/>
                </a:solidFill>
              </a:rPr>
              <a:t>are tiny particles that make up every object in the universe.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There </a:t>
            </a:r>
            <a:r>
              <a:rPr lang="en-US" sz="2000" dirty="0" smtClean="0">
                <a:solidFill>
                  <a:schemeClr val="tx1"/>
                </a:solidFill>
              </a:rPr>
              <a:t>is enormous energy in the bonds that hold atoms together.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Nuclear </a:t>
            </a:r>
            <a:r>
              <a:rPr lang="en-US" sz="2000" dirty="0" smtClean="0">
                <a:solidFill>
                  <a:schemeClr val="tx1"/>
                </a:solidFill>
              </a:rPr>
              <a:t>energy can be used to make electricity. But first the energy must be released.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It </a:t>
            </a:r>
            <a:r>
              <a:rPr lang="en-US" sz="2000" dirty="0" smtClean="0">
                <a:solidFill>
                  <a:schemeClr val="tx1"/>
                </a:solidFill>
              </a:rPr>
              <a:t>can be released from atoms in two ways: nuclear fusion and nuclear fission.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In </a:t>
            </a:r>
            <a:r>
              <a:rPr lang="en-US" sz="2000" dirty="0" smtClean="0">
                <a:solidFill>
                  <a:schemeClr val="tx1"/>
                </a:solidFill>
              </a:rPr>
              <a:t>nuclear fusion, energy is released when atoms are combined or fused together to form a larger atom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This is how the sun produces energy.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In </a:t>
            </a:r>
            <a:r>
              <a:rPr lang="en-US" sz="2000" dirty="0" smtClean="0">
                <a:solidFill>
                  <a:schemeClr val="tx1"/>
                </a:solidFill>
              </a:rPr>
              <a:t>nuclear fission, atoms are split apart to form smaller atoms, releasing energy.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Nuclear </a:t>
            </a:r>
            <a:r>
              <a:rPr lang="en-US" sz="2000" dirty="0" smtClean="0">
                <a:solidFill>
                  <a:schemeClr val="tx1"/>
                </a:solidFill>
              </a:rPr>
              <a:t>power plants use nuclear fission to produce electricity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user\Download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029200"/>
            <a:ext cx="2952750" cy="1552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Raw Materials for Nuclear Plant</a:t>
            </a:r>
          </a:p>
          <a:p>
            <a:pPr>
              <a:buNone/>
            </a:pPr>
            <a:r>
              <a:rPr lang="en-US" sz="2400" b="1" dirty="0" smtClean="0">
                <a:latin typeface="Bell MT" pitchFamily="18" charset="0"/>
              </a:rPr>
              <a:t> Uranium ore</a:t>
            </a:r>
            <a:r>
              <a:rPr lang="en-US" sz="2400" dirty="0" smtClean="0">
                <a:latin typeface="Bell MT" pitchFamily="18" charset="0"/>
              </a:rPr>
              <a:t> - the principal raw material of nuclear </a:t>
            </a:r>
            <a:r>
              <a:rPr lang="en-US" sz="2400" dirty="0" smtClean="0">
                <a:latin typeface="Bell MT" pitchFamily="18" charset="0"/>
              </a:rPr>
              <a:t>fuel/ Thorium</a:t>
            </a:r>
          </a:p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Nuclear power is used for two purposes(</a:t>
            </a:r>
            <a:r>
              <a:rPr lang="en-US" sz="2400" dirty="0" err="1" smtClean="0">
                <a:latin typeface="Bell MT" pitchFamily="18" charset="0"/>
              </a:rPr>
              <a:t>i</a:t>
            </a:r>
            <a:r>
              <a:rPr lang="en-US" sz="2400" dirty="0" smtClean="0">
                <a:latin typeface="Bell MT" pitchFamily="18" charset="0"/>
              </a:rPr>
              <a:t>) Constructive (Power Generation) (ii) Deconstructive (Nuclear Weapons)</a:t>
            </a:r>
          </a:p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Nuclear Power in India</a:t>
            </a:r>
          </a:p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India in 2015 produced </a:t>
            </a:r>
            <a:endParaRPr lang="en-US" sz="24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1383 </a:t>
            </a:r>
            <a:r>
              <a:rPr lang="en-US" sz="2400" dirty="0" err="1" smtClean="0">
                <a:latin typeface="Bell MT" pitchFamily="18" charset="0"/>
              </a:rPr>
              <a:t>TWh</a:t>
            </a:r>
            <a:r>
              <a:rPr lang="en-US" sz="2400" dirty="0" smtClean="0">
                <a:latin typeface="Bell MT" pitchFamily="18" charset="0"/>
              </a:rPr>
              <a:t>(Terawatt hours) </a:t>
            </a:r>
            <a:r>
              <a:rPr lang="en-US" sz="2400" dirty="0" smtClean="0">
                <a:latin typeface="Bell MT" pitchFamily="18" charset="0"/>
              </a:rPr>
              <a:t>of </a:t>
            </a:r>
            <a:r>
              <a:rPr lang="en-US" sz="2400" dirty="0" smtClean="0">
                <a:latin typeface="Bell MT" pitchFamily="18" charset="0"/>
              </a:rPr>
              <a:t>electricity,</a:t>
            </a:r>
          </a:p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1042 </a:t>
            </a:r>
            <a:r>
              <a:rPr lang="en-US" sz="2400" dirty="0" err="1" smtClean="0">
                <a:latin typeface="Bell MT" pitchFamily="18" charset="0"/>
              </a:rPr>
              <a:t>TWh</a:t>
            </a:r>
            <a:r>
              <a:rPr lang="en-US" sz="2400" dirty="0" smtClean="0">
                <a:latin typeface="Bell MT" pitchFamily="18" charset="0"/>
              </a:rPr>
              <a:t> (75%) of this from coal, </a:t>
            </a:r>
            <a:endParaRPr lang="en-US" sz="24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138 </a:t>
            </a:r>
            <a:r>
              <a:rPr lang="en-US" sz="2400" dirty="0" err="1" smtClean="0">
                <a:latin typeface="Bell MT" pitchFamily="18" charset="0"/>
              </a:rPr>
              <a:t>TWh</a:t>
            </a:r>
            <a:r>
              <a:rPr lang="en-US" sz="2400" dirty="0" smtClean="0">
                <a:latin typeface="Bell MT" pitchFamily="18" charset="0"/>
              </a:rPr>
              <a:t> (10%) from hydro</a:t>
            </a:r>
            <a:r>
              <a:rPr lang="en-US" sz="2400" dirty="0" smtClean="0">
                <a:latin typeface="Bell MT" pitchFamily="18" charset="0"/>
              </a:rPr>
              <a:t>,</a:t>
            </a:r>
          </a:p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 </a:t>
            </a:r>
            <a:r>
              <a:rPr lang="en-US" sz="2400" dirty="0" smtClean="0">
                <a:latin typeface="Bell MT" pitchFamily="18" charset="0"/>
              </a:rPr>
              <a:t>68 </a:t>
            </a:r>
            <a:r>
              <a:rPr lang="en-US" sz="2400" dirty="0" err="1" smtClean="0">
                <a:latin typeface="Bell MT" pitchFamily="18" charset="0"/>
              </a:rPr>
              <a:t>TWh</a:t>
            </a:r>
            <a:r>
              <a:rPr lang="en-US" sz="2400" dirty="0" smtClean="0">
                <a:latin typeface="Bell MT" pitchFamily="18" charset="0"/>
              </a:rPr>
              <a:t> (5%) from natural gas, </a:t>
            </a:r>
            <a:endParaRPr lang="en-US" sz="24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48 </a:t>
            </a:r>
            <a:r>
              <a:rPr lang="en-US" sz="2400" dirty="0" err="1" smtClean="0">
                <a:latin typeface="Bell MT" pitchFamily="18" charset="0"/>
              </a:rPr>
              <a:t>TWh</a:t>
            </a:r>
            <a:r>
              <a:rPr lang="en-US" sz="2400" dirty="0" smtClean="0">
                <a:latin typeface="Bell MT" pitchFamily="18" charset="0"/>
              </a:rPr>
              <a:t> (3.5%) from solar and wind, </a:t>
            </a:r>
            <a:endParaRPr lang="en-US" sz="24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37 </a:t>
            </a:r>
            <a:r>
              <a:rPr lang="en-US" sz="2400" dirty="0" err="1" smtClean="0">
                <a:latin typeface="Bell MT" pitchFamily="18" charset="0"/>
              </a:rPr>
              <a:t>TWh</a:t>
            </a:r>
            <a:r>
              <a:rPr lang="en-US" sz="2400" dirty="0" smtClean="0">
                <a:latin typeface="Bell MT" pitchFamily="18" charset="0"/>
              </a:rPr>
              <a:t> (2.7%) from nuclear, </a:t>
            </a:r>
            <a:endParaRPr lang="en-US" sz="24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27 </a:t>
            </a:r>
            <a:r>
              <a:rPr lang="en-US" sz="2400" dirty="0" err="1" smtClean="0">
                <a:latin typeface="Bell MT" pitchFamily="18" charset="0"/>
              </a:rPr>
              <a:t>TWh</a:t>
            </a:r>
            <a:r>
              <a:rPr lang="en-US" sz="2400" dirty="0" smtClean="0">
                <a:latin typeface="Bell MT" pitchFamily="18" charset="0"/>
              </a:rPr>
              <a:t> from </a:t>
            </a:r>
            <a:r>
              <a:rPr lang="en-US" sz="2400" dirty="0" err="1" smtClean="0">
                <a:latin typeface="Bell MT" pitchFamily="18" charset="0"/>
              </a:rPr>
              <a:t>biofuels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smtClean="0">
                <a:latin typeface="Bell MT" pitchFamily="18" charset="0"/>
              </a:rPr>
              <a:t>and</a:t>
            </a:r>
          </a:p>
          <a:p>
            <a:pPr>
              <a:buNone/>
            </a:pPr>
            <a:r>
              <a:rPr lang="en-US" sz="2400" dirty="0" smtClean="0">
                <a:latin typeface="Bell MT" pitchFamily="18" charset="0"/>
              </a:rPr>
              <a:t> 23 </a:t>
            </a:r>
            <a:r>
              <a:rPr lang="en-US" sz="2400" dirty="0" err="1" smtClean="0">
                <a:latin typeface="Bell MT" pitchFamily="18" charset="0"/>
              </a:rPr>
              <a:t>TWh</a:t>
            </a:r>
            <a:r>
              <a:rPr lang="en-US" sz="2400" dirty="0" smtClean="0">
                <a:latin typeface="Bell MT" pitchFamily="18" charset="0"/>
              </a:rPr>
              <a:t> from oil.</a:t>
            </a:r>
            <a:endParaRPr lang="en-US" sz="2400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15400" cy="6553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ell MT" pitchFamily="18" charset="0"/>
              </a:rPr>
              <a:t>What is a Nuclear Reactor?</a:t>
            </a: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	</a:t>
            </a:r>
            <a:r>
              <a:rPr lang="en-US" sz="2800" dirty="0" smtClean="0">
                <a:latin typeface="Bell MT" pitchFamily="18" charset="0"/>
              </a:rPr>
              <a:t>A </a:t>
            </a:r>
            <a:r>
              <a:rPr lang="en-US" sz="2800" dirty="0" smtClean="0">
                <a:latin typeface="Bell MT" pitchFamily="18" charset="0"/>
              </a:rPr>
              <a:t>nuclear reactor produces and controls the release of energy from splitting the atoms of certain elements. In a nuclear power reactor, the energy released is used as heat to make steam to generate electricity</a:t>
            </a:r>
            <a:r>
              <a:rPr lang="en-US" sz="2800" dirty="0" smtClean="0">
                <a:latin typeface="Bell MT" pitchFamily="18" charset="0"/>
              </a:rPr>
              <a:t>.</a:t>
            </a: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Number of Nuclear plants in India</a:t>
            </a:r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b="1" dirty="0" smtClean="0"/>
              <a:t>Nuclear Power Corporation of India </a:t>
            </a:r>
            <a:r>
              <a:rPr lang="en-US" sz="2800" b="1" dirty="0" smtClean="0"/>
              <a:t>Limited- established in 1956</a:t>
            </a:r>
            <a:endParaRPr lang="en-US" sz="2800" dirty="0">
              <a:latin typeface="Bell MT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810000"/>
          <a:ext cx="73914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280"/>
                <a:gridCol w="1478280"/>
                <a:gridCol w="1478280"/>
                <a:gridCol w="1478280"/>
                <a:gridCol w="1478280"/>
              </a:tblGrid>
              <a:tr h="560294">
                <a:tc>
                  <a:txBody>
                    <a:bodyPr/>
                    <a:lstStyle/>
                    <a:p>
                      <a:r>
                        <a:rPr lang="en-US" b="1" dirty="0" err="1"/>
                        <a:t>S.No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Name of the power station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State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Operator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Total capacity</a:t>
                      </a:r>
                      <a:endParaRPr lang="en-US" dirty="0"/>
                    </a:p>
                  </a:txBody>
                  <a:tcPr anchor="ctr"/>
                </a:tc>
              </a:tr>
              <a:tr h="672353">
                <a:tc>
                  <a:txBody>
                    <a:bodyPr/>
                    <a:lstStyle/>
                    <a:p>
                      <a:r>
                        <a:rPr lang="en-US"/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Tarapur Atomic Power Station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Maharashtra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NPCIL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1,400</a:t>
                      </a:r>
                    </a:p>
                  </a:txBody>
                  <a:tcPr anchor="ctr"/>
                </a:tc>
              </a:tr>
              <a:tr h="672353">
                <a:tc>
                  <a:txBody>
                    <a:bodyPr/>
                    <a:lstStyle/>
                    <a:p>
                      <a:r>
                        <a:rPr lang="en-US"/>
                        <a:t>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Kakrapar</a:t>
                      </a:r>
                      <a:r>
                        <a:rPr lang="en-US" dirty="0"/>
                        <a:t> Atomic Power Station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Gujarat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NPCIL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"/>
          <a:ext cx="84582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Kudankulam Nuclear Power Plant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Tamil Nadu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NPCIL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2,000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Kaiga Nuclear Power Plant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Karnataka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NPCIL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880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Madras Atomic Power Station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Tamil Nadu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NPCIL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440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6.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Rajasthan Atomic Power Station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Rajasthan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NPCIL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1,180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Narora Atomic Power Station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Uttar Pradesh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NPCIL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382000" cy="59737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Bell MT" pitchFamily="18" charset="0"/>
              </a:rPr>
              <a:t>Nuclear Bomb Test</a:t>
            </a:r>
          </a:p>
          <a:p>
            <a:pPr>
              <a:buNone/>
            </a:pPr>
            <a:r>
              <a:rPr lang="en-US" dirty="0" smtClean="0">
                <a:latin typeface="Bell MT" pitchFamily="18" charset="0"/>
              </a:rPr>
              <a:t>India so far conducted two </a:t>
            </a:r>
            <a:r>
              <a:rPr lang="en-US" dirty="0" smtClean="0">
                <a:latin typeface="Bell MT" pitchFamily="18" charset="0"/>
              </a:rPr>
              <a:t>Nuclear Bomb Test</a:t>
            </a:r>
          </a:p>
          <a:p>
            <a:pPr>
              <a:buNone/>
            </a:pPr>
            <a:r>
              <a:rPr lang="en-US" i="1" dirty="0" err="1" smtClean="0">
                <a:latin typeface="Bell MT" pitchFamily="18" charset="0"/>
              </a:rPr>
              <a:t>Pokhran</a:t>
            </a:r>
            <a:r>
              <a:rPr lang="en-US" i="1" dirty="0" smtClean="0">
                <a:latin typeface="Bell MT" pitchFamily="18" charset="0"/>
              </a:rPr>
              <a:t> I</a:t>
            </a:r>
            <a:r>
              <a:rPr lang="en-US" dirty="0" smtClean="0">
                <a:latin typeface="Bell MT" pitchFamily="18" charset="0"/>
              </a:rPr>
              <a:t> and </a:t>
            </a:r>
            <a:r>
              <a:rPr lang="en-US" i="1" dirty="0" err="1" smtClean="0">
                <a:latin typeface="Bell MT" pitchFamily="18" charset="0"/>
              </a:rPr>
              <a:t>Pokhran</a:t>
            </a:r>
            <a:r>
              <a:rPr lang="en-US" i="1" dirty="0" smtClean="0">
                <a:latin typeface="Bell MT" pitchFamily="18" charset="0"/>
              </a:rPr>
              <a:t> II</a:t>
            </a:r>
            <a:r>
              <a:rPr lang="en-US" dirty="0" smtClean="0">
                <a:latin typeface="Bell MT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Bell MT" pitchFamily="18" charset="0"/>
              </a:rPr>
              <a:t> </a:t>
            </a:r>
            <a:r>
              <a:rPr lang="en-US" i="1" dirty="0" err="1" smtClean="0">
                <a:latin typeface="Bell MT" pitchFamily="18" charset="0"/>
              </a:rPr>
              <a:t>Pokhran</a:t>
            </a:r>
            <a:r>
              <a:rPr lang="en-US" i="1" dirty="0" smtClean="0">
                <a:latin typeface="Bell MT" pitchFamily="18" charset="0"/>
              </a:rPr>
              <a:t> I</a:t>
            </a:r>
            <a:r>
              <a:rPr lang="en-US" dirty="0" smtClean="0">
                <a:latin typeface="Bell MT" pitchFamily="18" charset="0"/>
              </a:rPr>
              <a:t> was a single nuclear test conducted in 1974</a:t>
            </a:r>
            <a:r>
              <a:rPr lang="en-US" dirty="0" smtClean="0">
                <a:latin typeface="Bell MT" pitchFamily="18" charset="0"/>
              </a:rPr>
              <a:t>. Code name: Smiling Buddha : </a:t>
            </a:r>
            <a:r>
              <a:rPr lang="en-US" dirty="0" err="1" smtClean="0">
                <a:latin typeface="Bell MT" pitchFamily="18" charset="0"/>
              </a:rPr>
              <a:t>Indira</a:t>
            </a:r>
            <a:r>
              <a:rPr lang="en-US" dirty="0" smtClean="0">
                <a:latin typeface="Bell MT" pitchFamily="18" charset="0"/>
              </a:rPr>
              <a:t> Gandhi was the PM</a:t>
            </a:r>
          </a:p>
          <a:p>
            <a:pPr>
              <a:buFont typeface="Wingdings" pitchFamily="2" charset="2"/>
              <a:buChar char="Ø"/>
            </a:pPr>
            <a:r>
              <a:rPr lang="en-US" i="1" dirty="0" err="1" smtClean="0">
                <a:latin typeface="Bell MT" pitchFamily="18" charset="0"/>
              </a:rPr>
              <a:t>Pokhran</a:t>
            </a:r>
            <a:r>
              <a:rPr lang="en-US" i="1" dirty="0" smtClean="0">
                <a:latin typeface="Bell MT" pitchFamily="18" charset="0"/>
              </a:rPr>
              <a:t> II</a:t>
            </a:r>
            <a:r>
              <a:rPr lang="en-US" dirty="0" smtClean="0">
                <a:latin typeface="Bell MT" pitchFamily="18" charset="0"/>
              </a:rPr>
              <a:t> was a group of 2 </a:t>
            </a:r>
            <a:r>
              <a:rPr lang="en-US" dirty="0" smtClean="0">
                <a:latin typeface="Bell MT" pitchFamily="18" charset="0"/>
              </a:rPr>
              <a:t>nuclear tests</a:t>
            </a:r>
            <a:r>
              <a:rPr lang="en-US" dirty="0" smtClean="0">
                <a:latin typeface="Bell MT" pitchFamily="18" charset="0"/>
              </a:rPr>
              <a:t> </a:t>
            </a:r>
            <a:r>
              <a:rPr lang="en-US" dirty="0" smtClean="0">
                <a:latin typeface="Bell MT" pitchFamily="18" charset="0"/>
              </a:rPr>
              <a:t>conduc</a:t>
            </a:r>
            <a:r>
              <a:rPr lang="en-US" dirty="0" smtClean="0">
                <a:latin typeface="Bell MT" pitchFamily="18" charset="0"/>
              </a:rPr>
              <a:t>ted in 1998.</a:t>
            </a:r>
            <a:endParaRPr lang="en-US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Department of Atomic Energy was created in 1954</a:t>
            </a:r>
            <a:r>
              <a:rPr lang="en-US" dirty="0" smtClean="0"/>
              <a:t>,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236</Words>
  <Application>Microsoft Office PowerPoint</Application>
  <PresentationFormat>On-screen Show (4:3)</PresentationFormat>
  <Paragraphs>74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Nuclear Energy In India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Energy In India</dc:title>
  <dc:creator>user</dc:creator>
  <cp:lastModifiedBy>user</cp:lastModifiedBy>
  <cp:revision>5</cp:revision>
  <dcterms:created xsi:type="dcterms:W3CDTF">2006-08-16T00:00:00Z</dcterms:created>
  <dcterms:modified xsi:type="dcterms:W3CDTF">2018-03-13T02:13:12Z</dcterms:modified>
</cp:coreProperties>
</file>